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2" r:id="rId1"/>
  </p:sldMasterIdLst>
  <p:notesMasterIdLst>
    <p:notesMasterId r:id="rId29"/>
  </p:notesMasterIdLst>
  <p:sldIdLst>
    <p:sldId id="256" r:id="rId2"/>
    <p:sldId id="501" r:id="rId3"/>
    <p:sldId id="510" r:id="rId4"/>
    <p:sldId id="511" r:id="rId5"/>
    <p:sldId id="505" r:id="rId6"/>
    <p:sldId id="276" r:id="rId7"/>
    <p:sldId id="265" r:id="rId8"/>
    <p:sldId id="512" r:id="rId9"/>
    <p:sldId id="513" r:id="rId10"/>
    <p:sldId id="468" r:id="rId11"/>
    <p:sldId id="332" r:id="rId12"/>
    <p:sldId id="403" r:id="rId13"/>
    <p:sldId id="347" r:id="rId14"/>
    <p:sldId id="495" r:id="rId15"/>
    <p:sldId id="516" r:id="rId16"/>
    <p:sldId id="519" r:id="rId17"/>
    <p:sldId id="496" r:id="rId18"/>
    <p:sldId id="497" r:id="rId19"/>
    <p:sldId id="488" r:id="rId20"/>
    <p:sldId id="500" r:id="rId21"/>
    <p:sldId id="517" r:id="rId22"/>
    <p:sldId id="499" r:id="rId23"/>
    <p:sldId id="520" r:id="rId24"/>
    <p:sldId id="397" r:id="rId25"/>
    <p:sldId id="502" r:id="rId26"/>
    <p:sldId id="270" r:id="rId27"/>
    <p:sldId id="45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>
      <p:cViewPr>
        <p:scale>
          <a:sx n="57" d="100"/>
          <a:sy n="57" d="100"/>
        </p:scale>
        <p:origin x="-1075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B0943-40C3-4054-A410-E723BB93E8F5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34D5-CEA6-4260-8E33-7E9BB6742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7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46F9E-09B5-4CF9-94A3-C1D460C43979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E0E-A5D8-4391-AC30-389222FBD877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11E27-5FEE-4262-B1A1-E86B0115A69B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018AB-DF9E-4211-919E-2885D45B7781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2924-53D8-4BAA-86FA-02DB5A6F2397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D145-71D5-4331-91E2-797944EFC5D2}" type="datetime1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AF1FA-39C7-499F-B482-381F73BFC9A5}" type="datetime1">
              <a:rPr lang="en-US" smtClean="0"/>
              <a:t>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BCEE2-A502-43E1-9951-25F6FBE582A3}" type="datetime1">
              <a:rPr lang="en-US" smtClean="0"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0111-D492-498E-B851-CAEBD3753A4F}" type="datetime1">
              <a:rPr lang="en-US" smtClean="0"/>
              <a:t>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2D671-BA2A-475F-ACB7-EE5E653D0683}" type="datetime1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9D07F267-1303-4AA1-A6CF-236C431EBACB}" type="datetime1">
              <a:rPr lang="en-US" smtClean="0"/>
              <a:t>2/18/2016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E0FB9EF-700E-4FEE-A975-99A6CE42E0AF}" type="datetime1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C1E7977-EE50-4BF3-AE6A-540756A058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3527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Enhancing the Variable Infiltration Capacity Model to Account for Natural and Anthropogenic Impacts on Evapotranspiration in the North American Monsoon Region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7391400" cy="1066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Theodore J. Bohn and Enrique R. </a:t>
            </a:r>
            <a:r>
              <a:rPr lang="en-US" dirty="0" err="1" smtClean="0"/>
              <a:t>Vivoni</a:t>
            </a:r>
            <a:r>
              <a:rPr lang="en-US" dirty="0" smtClean="0"/>
              <a:t>, Arizona State University</a:t>
            </a:r>
          </a:p>
          <a:p>
            <a:pPr algn="ctr"/>
            <a:r>
              <a:rPr lang="en-US" dirty="0" smtClean="0"/>
              <a:t>NLDAS Monthly </a:t>
            </a:r>
            <a:r>
              <a:rPr lang="en-US" dirty="0" err="1" smtClean="0"/>
              <a:t>Telecon</a:t>
            </a:r>
            <a:r>
              <a:rPr lang="en-US" dirty="0" smtClean="0"/>
              <a:t>, Feb 17, 2016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122376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3926580"/>
            <a:ext cx="981075" cy="10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2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PVI-Crop Area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03416" y="5181600"/>
            <a:ext cx="359384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77200" y="184046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430999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7" y="1589393"/>
            <a:ext cx="7175443" cy="5219841"/>
          </a:xfrm>
        </p:spPr>
      </p:pic>
    </p:spTree>
    <p:extLst>
      <p:ext uri="{BB962C8B-B14F-4D97-AF65-F5344CB8AC3E}">
        <p14:creationId xmlns:p14="http://schemas.microsoft.com/office/powerpoint/2010/main" val="5990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Timeseries</a:t>
            </a:r>
            <a:r>
              <a:rPr lang="en-US" dirty="0" smtClean="0"/>
              <a:t> of Crop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3581400" cy="5229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3371850" cy="32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64413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RCO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13485" y="162551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6340" y="342900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BCS_S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4417" y="342900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SON_S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6454" y="527330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5257800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CHI_NWC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668339" y="3429000"/>
            <a:ext cx="18942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68339" y="4814597"/>
            <a:ext cx="2122861" cy="11290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38725" y="25540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reproduces Yaqui Valley shortage in 2004-2005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21800" y="167168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Areas are expressed as fractions of total MODIS crop pixel area within each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4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663116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Validation:</a:t>
            </a:r>
            <a:br>
              <a:rPr lang="en-US" dirty="0" smtClean="0"/>
            </a:br>
            <a:r>
              <a:rPr lang="en-US" dirty="0" smtClean="0"/>
              <a:t>Eddy Covariance Towers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66172" y="3136962"/>
            <a:ext cx="61266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BO1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3581400"/>
            <a:ext cx="652743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RM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29143" y="4020644"/>
            <a:ext cx="228600" cy="19681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70322" y="3308390"/>
            <a:ext cx="57150" cy="196810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138"/>
            <a:ext cx="38766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44638"/>
            <a:ext cx="3857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71360"/>
            <a:ext cx="3836395" cy="13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3836395" cy="13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086600" y="3604699"/>
            <a:ext cx="157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Irrigation=TRUE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112293" y="4876800"/>
            <a:ext cx="1726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Irrigation=FALSE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819399" y="711138"/>
            <a:ext cx="933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Big Leaf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819400" y="2044638"/>
            <a:ext cx="965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Clumped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04800" y="3321628"/>
            <a:ext cx="2138643" cy="9024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19400" y="3308390"/>
            <a:ext cx="1319307" cy="90906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257800" y="2914081"/>
            <a:ext cx="481108" cy="66731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2914081"/>
            <a:ext cx="3074395" cy="59111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5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/>
      <p:bldP spid="22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Gridded Meteorological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68" y="1775191"/>
            <a:ext cx="2468831" cy="4625609"/>
          </a:xfrm>
        </p:spPr>
        <p:txBody>
          <a:bodyPr>
            <a:normAutofit fontScale="55000" lnSpcReduction="20000"/>
          </a:bodyPr>
          <a:lstStyle/>
          <a:p>
            <a:pPr marL="118872" indent="0">
              <a:buNone/>
            </a:pPr>
            <a:r>
              <a:rPr lang="en-US" dirty="0" err="1" smtClean="0"/>
              <a:t>Livneh</a:t>
            </a:r>
            <a:r>
              <a:rPr lang="en-US" dirty="0" smtClean="0"/>
              <a:t> et al (2015)</a:t>
            </a:r>
          </a:p>
          <a:p>
            <a:r>
              <a:rPr lang="en-US" dirty="0" smtClean="0"/>
              <a:t>Met. Station Data covering 1950-2013:</a:t>
            </a:r>
          </a:p>
          <a:p>
            <a:pPr lvl="1"/>
            <a:r>
              <a:rPr lang="en-US" dirty="0" smtClean="0"/>
              <a:t>5000 SMN station observations across Mexico</a:t>
            </a:r>
          </a:p>
          <a:p>
            <a:pPr lvl="1"/>
            <a:r>
              <a:rPr lang="en-US" dirty="0" smtClean="0"/>
              <a:t>20000 COOP stations across USA</a:t>
            </a:r>
          </a:p>
          <a:p>
            <a:r>
              <a:rPr lang="en-US" dirty="0" smtClean="0"/>
              <a:t>Daily Fields:</a:t>
            </a:r>
          </a:p>
          <a:p>
            <a:pPr lvl="1"/>
            <a:r>
              <a:rPr lang="en-US" dirty="0" smtClean="0"/>
              <a:t>Total precipitation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ax/min air temperatures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verage wind speed</a:t>
            </a:r>
          </a:p>
          <a:p>
            <a:r>
              <a:rPr lang="en-US" dirty="0" smtClean="0"/>
              <a:t>1/16 degree resolution</a:t>
            </a:r>
          </a:p>
          <a:p>
            <a:r>
              <a:rPr lang="en-US" dirty="0" smtClean="0"/>
              <a:t>Elevation correction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88532"/>
            <a:ext cx="3182034" cy="4436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0200"/>
            <a:ext cx="3169969" cy="4419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65977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JFM </a:t>
            </a:r>
            <a:r>
              <a:rPr lang="en-US" b="1" dirty="0" err="1" smtClean="0"/>
              <a:t>Precip</a:t>
            </a:r>
            <a:r>
              <a:rPr lang="en-US" b="1" dirty="0" smtClean="0"/>
              <a:t>, 2000-2012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34434" y="4659778"/>
            <a:ext cx="1466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JAS </a:t>
            </a:r>
            <a:r>
              <a:rPr lang="en-US" b="1" dirty="0" err="1" smtClean="0"/>
              <a:t>Precip</a:t>
            </a:r>
            <a:r>
              <a:rPr lang="en-US" b="1" dirty="0" smtClean="0"/>
              <a:t>, 2000-2012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313" y="6182380"/>
            <a:ext cx="839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Livneh</a:t>
            </a:r>
            <a:r>
              <a:rPr lang="en-US" sz="1400" dirty="0" smtClean="0"/>
              <a:t>, B., et al., 2015: A spatially comprehensive </a:t>
            </a:r>
            <a:r>
              <a:rPr lang="en-US" sz="1400" dirty="0" err="1" smtClean="0"/>
              <a:t>hydrometeorological</a:t>
            </a:r>
            <a:r>
              <a:rPr lang="en-US" sz="1400" dirty="0" smtClean="0"/>
              <a:t> data set for Mexico, the U.S., and southern Canada 1950-2013, </a:t>
            </a:r>
            <a:r>
              <a:rPr lang="en-US" sz="1400" i="1" dirty="0" smtClean="0"/>
              <a:t>Nature Scientific Data</a:t>
            </a:r>
            <a:r>
              <a:rPr lang="en-US" sz="1400" dirty="0" smtClean="0"/>
              <a:t>,  2, 150042,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10.1038/sdata.2015.42.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95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 ET, 2000-2012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88557"/>
            <a:ext cx="6858000" cy="91479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1200" y="144780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Annual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144780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144780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066800" y="4876800"/>
            <a:ext cx="6858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90600" y="4724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95400" y="4876800"/>
            <a:ext cx="6477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72400" y="4724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05200" y="2514600"/>
            <a:ext cx="457200" cy="457200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402110">
            <a:off x="4241229" y="3774615"/>
            <a:ext cx="1453615" cy="285584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02110">
            <a:off x="4186826" y="3675875"/>
            <a:ext cx="917812" cy="268251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71600" y="2514600"/>
            <a:ext cx="457200" cy="457200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02110">
            <a:off x="2107629" y="3774615"/>
            <a:ext cx="1453615" cy="285584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3402110">
            <a:off x="2053226" y="3675875"/>
            <a:ext cx="917812" cy="268251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38799" y="2514600"/>
            <a:ext cx="457200" cy="457200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3402110">
            <a:off x="6374828" y="3774615"/>
            <a:ext cx="1453615" cy="285584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3402110">
            <a:off x="6320425" y="3675875"/>
            <a:ext cx="917812" cy="268251"/>
          </a:xfrm>
          <a:prstGeom prst="ellipse">
            <a:avLst/>
          </a:prstGeom>
          <a:noFill/>
          <a:ln w="254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3152" y="5257800"/>
            <a:ext cx="818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Largest fluxes: mountain forests and irrigated agriculture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22% and 9% of ET by volume</a:t>
            </a:r>
          </a:p>
        </p:txBody>
      </p:sp>
    </p:spTree>
    <p:extLst>
      <p:ext uri="{BB962C8B-B14F-4D97-AF65-F5344CB8AC3E}">
        <p14:creationId xmlns:p14="http://schemas.microsoft.com/office/powerpoint/2010/main" val="8444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Products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436764"/>
              </p:ext>
            </p:extLst>
          </p:nvPr>
        </p:nvGraphicFramePr>
        <p:xfrm>
          <a:off x="381000" y="3074035"/>
          <a:ext cx="82296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 et al (2011)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RS-PM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Exposed</a:t>
                      </a:r>
                      <a:r>
                        <a:rPr lang="en-US" baseline="0" dirty="0" smtClean="0"/>
                        <a:t> soil area related to FPAR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Sheffield et al (2010)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RS-PM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Big Leaf Formulation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American Regional Reanalysis (NARR)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Coupled</a:t>
                      </a:r>
                      <a:r>
                        <a:rPr lang="en-US" baseline="0" dirty="0" smtClean="0"/>
                        <a:t> land-atmosphere model; assimilates met.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Over Mexico, P</a:t>
                      </a:r>
                      <a:r>
                        <a:rPr lang="en-US" baseline="0" dirty="0" smtClean="0"/>
                        <a:t> has no elevation correction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American Land Data Assimilation (NLDAS)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Offline LSMs driven by common met. </a:t>
                      </a:r>
                      <a:r>
                        <a:rPr lang="en-US" dirty="0" err="1" smtClean="0"/>
                        <a:t>forcings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Over Mexico, P</a:t>
                      </a:r>
                      <a:r>
                        <a:rPr lang="en-US" baseline="0" dirty="0" smtClean="0"/>
                        <a:t> has no elevation correction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VIC 4.0.3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Big Leaf Formulation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NOAH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dirty="0" smtClean="0"/>
                        <a:t>MOSAIC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524000"/>
            <a:ext cx="501759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Remote Sensing – Penman-</a:t>
            </a:r>
            <a:r>
              <a:rPr lang="en-US" sz="2000" dirty="0" err="1" smtClean="0"/>
              <a:t>Monteith</a:t>
            </a:r>
            <a:r>
              <a:rPr lang="en-US" sz="2000" dirty="0" smtClean="0"/>
              <a:t> (RS-PM)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 soil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Soil moisture related to air humidity</a:t>
            </a:r>
          </a:p>
          <a:p>
            <a:r>
              <a:rPr lang="en-US" sz="2000" dirty="0" smtClean="0"/>
              <a:t>Process-based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None of these handle irrigation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Basin ET/P Ratios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572000" cy="91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ET</a:t>
            </a:r>
            <a:r>
              <a:rPr lang="en-US" baseline="-25000" dirty="0" err="1" smtClean="0"/>
              <a:t>obs</a:t>
            </a:r>
            <a:r>
              <a:rPr lang="en-US" dirty="0" smtClean="0"/>
              <a:t> = P</a:t>
            </a:r>
            <a:r>
              <a:rPr lang="en-US" baseline="-25000" dirty="0" smtClean="0"/>
              <a:t>obs</a:t>
            </a:r>
            <a:r>
              <a:rPr lang="en-US" dirty="0" smtClean="0"/>
              <a:t> –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obs</a:t>
            </a:r>
            <a:endParaRPr lang="en-US" baseline="-25000" dirty="0" smtClean="0"/>
          </a:p>
          <a:p>
            <a:r>
              <a:rPr lang="en-US" dirty="0" smtClean="0"/>
              <a:t>P</a:t>
            </a:r>
            <a:r>
              <a:rPr lang="en-US" baseline="-25000" dirty="0" smtClean="0"/>
              <a:t>obs</a:t>
            </a:r>
            <a:r>
              <a:rPr lang="en-US" dirty="0" smtClean="0"/>
              <a:t> = P used by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1524000"/>
            <a:ext cx="3929062" cy="526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611507"/>
              </p:ext>
            </p:extLst>
          </p:nvPr>
        </p:nvGraphicFramePr>
        <p:xfrm>
          <a:off x="304800" y="2743200"/>
          <a:ext cx="4572000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ET/P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 et al 2011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-0.19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Sheffield et al 2015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-0.30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NARR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-0.15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NLDAS-VIC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-0.06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NLDAS-NOAH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+0.01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NLDAS-MOSAIC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+0.09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Gridded ET Products, 2000-2012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524000"/>
            <a:ext cx="5248275" cy="53115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05400" y="1524001"/>
            <a:ext cx="3810000" cy="51816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Mu et al (2011) lacks ET over deserts</a:t>
            </a:r>
          </a:p>
          <a:p>
            <a:r>
              <a:rPr lang="en-US" sz="2800" dirty="0" smtClean="0"/>
              <a:t>Sheffield et al (2010) underestimates ET almost everywhere</a:t>
            </a:r>
          </a:p>
          <a:p>
            <a:r>
              <a:rPr lang="en-US" sz="2800" dirty="0" smtClean="0"/>
              <a:t>NARR and NLDAS</a:t>
            </a:r>
          </a:p>
          <a:p>
            <a:pPr lvl="1"/>
            <a:r>
              <a:rPr lang="en-US" sz="2400" dirty="0" smtClean="0"/>
              <a:t>Discontinuity at US-Mexico border</a:t>
            </a:r>
          </a:p>
          <a:p>
            <a:pPr lvl="1"/>
            <a:r>
              <a:rPr lang="en-US" sz="2400" dirty="0" smtClean="0"/>
              <a:t>Underestimate ET over SMO</a:t>
            </a:r>
          </a:p>
          <a:p>
            <a:r>
              <a:rPr lang="en-US" sz="2800" dirty="0" smtClean="0"/>
              <a:t>All products underestimate ET over croplands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2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ET Partitioning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579"/>
            <a:ext cx="4114800" cy="53004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1524001"/>
            <a:ext cx="4724400" cy="51816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 smtClean="0"/>
              <a:t>VIC partitioning over whole domain:</a:t>
            </a:r>
          </a:p>
          <a:p>
            <a:pPr lvl="1"/>
            <a:r>
              <a:rPr lang="en-US" sz="2400" dirty="0" err="1" smtClean="0"/>
              <a:t>Esoil</a:t>
            </a:r>
            <a:r>
              <a:rPr lang="en-US" sz="2400" dirty="0" smtClean="0"/>
              <a:t> = 60%</a:t>
            </a:r>
          </a:p>
          <a:p>
            <a:pPr lvl="1"/>
            <a:r>
              <a:rPr lang="en-US" sz="2400" dirty="0" err="1" smtClean="0"/>
              <a:t>Transp</a:t>
            </a:r>
            <a:r>
              <a:rPr lang="en-US" sz="2400" dirty="0" smtClean="0"/>
              <a:t> = 32%</a:t>
            </a:r>
          </a:p>
          <a:p>
            <a:pPr lvl="1"/>
            <a:r>
              <a:rPr lang="en-US" sz="2400" dirty="0" err="1" smtClean="0"/>
              <a:t>Ecan</a:t>
            </a:r>
            <a:r>
              <a:rPr lang="en-US" sz="2400" dirty="0" smtClean="0"/>
              <a:t> = 8%</a:t>
            </a:r>
          </a:p>
          <a:p>
            <a:r>
              <a:rPr lang="en-US" sz="2800" dirty="0" smtClean="0"/>
              <a:t>NLDAS-VIC has zero </a:t>
            </a:r>
            <a:r>
              <a:rPr lang="en-US" sz="2800" dirty="0" err="1" smtClean="0"/>
              <a:t>Esoil</a:t>
            </a:r>
            <a:r>
              <a:rPr lang="en-US" sz="2800" dirty="0" smtClean="0"/>
              <a:t> almost everywhere (except over pure bare soil pixels)</a:t>
            </a:r>
          </a:p>
          <a:p>
            <a:r>
              <a:rPr lang="en-US" sz="2800" dirty="0" smtClean="0"/>
              <a:t>VIC, NLDAS-NOAH, and NLDAS-MOSAIC agree:</a:t>
            </a:r>
          </a:p>
          <a:p>
            <a:pPr lvl="1"/>
            <a:r>
              <a:rPr lang="en-US" sz="2400" dirty="0" err="1" smtClean="0"/>
              <a:t>Shrublands</a:t>
            </a:r>
            <a:r>
              <a:rPr lang="en-US" sz="2400" dirty="0" smtClean="0"/>
              <a:t>: </a:t>
            </a:r>
            <a:r>
              <a:rPr lang="en-US" sz="2400" dirty="0" err="1" smtClean="0"/>
              <a:t>Esoil</a:t>
            </a:r>
            <a:r>
              <a:rPr lang="en-US" sz="2400" dirty="0" smtClean="0"/>
              <a:t> = 35-100 %</a:t>
            </a:r>
          </a:p>
          <a:p>
            <a:pPr lvl="1"/>
            <a:r>
              <a:rPr lang="en-US" sz="2400" dirty="0" smtClean="0"/>
              <a:t>Forests: </a:t>
            </a:r>
            <a:r>
              <a:rPr lang="en-US" sz="2400" dirty="0" err="1" smtClean="0"/>
              <a:t>Esoil</a:t>
            </a:r>
            <a:r>
              <a:rPr lang="en-US" sz="2400" dirty="0" smtClean="0"/>
              <a:t> = 5-35 %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60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65" y="1"/>
            <a:ext cx="157294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95" y="2198687"/>
            <a:ext cx="5651278" cy="4625975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2133600"/>
            <a:ext cx="3562350" cy="4419600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Smaller March peak in CAMX and AZNM</a:t>
            </a:r>
          </a:p>
          <a:p>
            <a:r>
              <a:rPr lang="en-US" sz="2400" dirty="0" smtClean="0"/>
              <a:t>Mu et al (2011) lacks summer ET in AZNM</a:t>
            </a:r>
          </a:p>
          <a:p>
            <a:r>
              <a:rPr lang="en-US" sz="2400" dirty="0" smtClean="0"/>
              <a:t>NARR and NLDAS-VIC overestimate late spring ET in AZNM</a:t>
            </a:r>
          </a:p>
          <a:p>
            <a:r>
              <a:rPr lang="en-US" sz="2400" dirty="0" smtClean="0"/>
              <a:t>NLDAS-VIC underestimates winter ET in AZNM</a:t>
            </a:r>
          </a:p>
          <a:p>
            <a:r>
              <a:rPr lang="en-US" sz="2400" dirty="0" smtClean="0"/>
              <a:t>NLDAS-VIC attributes all ET to Transp.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524001"/>
            <a:ext cx="7272962" cy="6096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ET peaks in August everywhere except CAMX</a:t>
            </a:r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753199" y="468868"/>
            <a:ext cx="790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CAMX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29153" y="0"/>
            <a:ext cx="814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AZNM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91671" y="990600"/>
            <a:ext cx="7521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CORE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496201" y="468868"/>
            <a:ext cx="276199" cy="18466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543800" y="184666"/>
            <a:ext cx="914400" cy="27253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43800" y="1143000"/>
            <a:ext cx="7994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83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87" y="1505710"/>
            <a:ext cx="6981913" cy="535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of Accurate ET in Land Surface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714984"/>
            <a:ext cx="4800601" cy="462560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largest term in terrestrial water budget</a:t>
            </a:r>
          </a:p>
          <a:p>
            <a:pPr lvl="1"/>
            <a:r>
              <a:rPr lang="en-US" dirty="0" smtClean="0"/>
              <a:t>Arid regions: ET ≈90% of P</a:t>
            </a:r>
          </a:p>
          <a:p>
            <a:r>
              <a:rPr lang="en-US" dirty="0" smtClean="0"/>
              <a:t>Least-constrained by observations</a:t>
            </a:r>
          </a:p>
          <a:p>
            <a:r>
              <a:rPr lang="en-US" dirty="0" smtClean="0"/>
              <a:t>Errors in ET cause errors in </a:t>
            </a:r>
            <a:r>
              <a:rPr lang="en-US" dirty="0"/>
              <a:t>Q</a:t>
            </a:r>
            <a:r>
              <a:rPr lang="en-US" dirty="0" smtClean="0"/>
              <a:t> ( ≈ P – ET)</a:t>
            </a:r>
          </a:p>
          <a:p>
            <a:r>
              <a:rPr lang="en-US" dirty="0" smtClean="0"/>
              <a:t>Errors impact estimates of ET-P feedbacks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0" y="6324600"/>
            <a:ext cx="228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Trenberth et al.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8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Temporal Response of Land Cover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377226"/>
              </p:ext>
            </p:extLst>
          </p:nvPr>
        </p:nvGraphicFramePr>
        <p:xfrm>
          <a:off x="457200" y="2057400"/>
          <a:ext cx="822960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/>
                <a:gridCol w="1158240"/>
                <a:gridCol w="609600"/>
                <a:gridCol w="701040"/>
                <a:gridCol w="822960"/>
                <a:gridCol w="822960"/>
                <a:gridCol w="822960"/>
                <a:gridCol w="822960"/>
                <a:gridCol w="822960"/>
                <a:gridCol w="8229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Flux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Annual P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Same Season P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Previous Season P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JFM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AMJ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JAS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OND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JFM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AMJ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JAS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OND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0.69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0.06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-0.13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-0.20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ET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0.96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0.88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0.93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0.92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0.72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0.47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0.05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0.10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Esoil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0.81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0.95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0.95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0.84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0.96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0.68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0.17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-0.16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-0.20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</a:t>
                      </a:r>
                      <a:endParaRPr lang="en-US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0.68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0.76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0.18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0.68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-0.07</a:t>
                      </a:r>
                      <a:endParaRPr lang="en-US" sz="2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0.67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0.89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0.22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0.79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1447800"/>
            <a:ext cx="698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Correlations between Fluxes and Precipitation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8280" y="4343400"/>
            <a:ext cx="31354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Yellow = statistically significant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105400"/>
            <a:ext cx="6462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Esoil</a:t>
            </a:r>
            <a:r>
              <a:rPr lang="en-US" sz="2400" dirty="0" smtClean="0"/>
              <a:t> controlled by </a:t>
            </a:r>
            <a:r>
              <a:rPr lang="en-US" sz="2400" b="1" i="1" dirty="0" smtClean="0"/>
              <a:t>current</a:t>
            </a:r>
            <a:r>
              <a:rPr lang="en-US" sz="2400" dirty="0" smtClean="0"/>
              <a:t> season’s 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Transpiration controlled by </a:t>
            </a:r>
            <a:r>
              <a:rPr lang="en-US" sz="2400" b="1" i="1" dirty="0" smtClean="0"/>
              <a:t>previous</a:t>
            </a:r>
            <a:r>
              <a:rPr lang="en-US" sz="2400" dirty="0" smtClean="0"/>
              <a:t> season’s P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939135"/>
            <a:ext cx="6214265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Crop ET has essentially ZERO correlation with 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6779" y="5105400"/>
            <a:ext cx="161935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Shrublands</a:t>
            </a:r>
            <a:endParaRPr lang="en-US" sz="2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7035786" y="5539264"/>
            <a:ext cx="1117614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Forests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400D-78C6-4495-BA02-EE6283665D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US" dirty="0" smtClean="0"/>
              <a:t>Model Performance</a:t>
            </a:r>
          </a:p>
          <a:p>
            <a:r>
              <a:rPr lang="en-US" dirty="0" smtClean="0"/>
              <a:t>New VIC performs well at eddy covariance towers</a:t>
            </a:r>
          </a:p>
          <a:p>
            <a:r>
              <a:rPr lang="en-US" dirty="0" smtClean="0"/>
              <a:t>New VIC outperforms most other available products over NAM region</a:t>
            </a:r>
          </a:p>
          <a:p>
            <a:pPr lvl="1"/>
            <a:r>
              <a:rPr lang="en-US" dirty="0" smtClean="0"/>
              <a:t>ET/P</a:t>
            </a:r>
          </a:p>
          <a:p>
            <a:pPr lvl="1"/>
            <a:r>
              <a:rPr lang="en-US" dirty="0" smtClean="0"/>
              <a:t>Irrigated croplands</a:t>
            </a:r>
          </a:p>
          <a:p>
            <a:r>
              <a:rPr lang="en-US" dirty="0" smtClean="0"/>
              <a:t>Mu et al (2011) and Sheffield et al (2010) substantially </a:t>
            </a:r>
            <a:r>
              <a:rPr lang="en-US" b="1" i="1" dirty="0" smtClean="0"/>
              <a:t>underestimate</a:t>
            </a:r>
            <a:r>
              <a:rPr lang="en-US" dirty="0" smtClean="0"/>
              <a:t> ET in the NAM region</a:t>
            </a:r>
          </a:p>
          <a:p>
            <a:pPr lvl="1"/>
            <a:r>
              <a:rPr lang="en-US" dirty="0" smtClean="0"/>
              <a:t>Lack soil moisture model</a:t>
            </a:r>
          </a:p>
          <a:p>
            <a:pPr lvl="1"/>
            <a:r>
              <a:rPr lang="en-US" dirty="0" smtClean="0"/>
              <a:t>Underestimate </a:t>
            </a:r>
            <a:r>
              <a:rPr lang="en-US" dirty="0" err="1" smtClean="0"/>
              <a:t>Esoil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18872" indent="0">
              <a:buNone/>
            </a:pPr>
            <a:r>
              <a:rPr lang="en-US" dirty="0" smtClean="0"/>
              <a:t>ET Sources</a:t>
            </a:r>
          </a:p>
          <a:p>
            <a:r>
              <a:rPr lang="en-US" dirty="0" smtClean="0"/>
              <a:t>Mountain forests and </a:t>
            </a:r>
            <a:r>
              <a:rPr lang="en-US" dirty="0"/>
              <a:t>i</a:t>
            </a:r>
            <a:r>
              <a:rPr lang="en-US" dirty="0" smtClean="0"/>
              <a:t>rrigated agriculture are strongest sources of ET in the NAM region</a:t>
            </a:r>
          </a:p>
          <a:p>
            <a:r>
              <a:rPr lang="en-US" dirty="0" smtClean="0"/>
              <a:t>22% and 9% of ET by volume</a:t>
            </a:r>
          </a:p>
          <a:p>
            <a:pPr marL="118872" indent="0">
              <a:buNone/>
            </a:pPr>
            <a:r>
              <a:rPr lang="en-US" dirty="0" smtClean="0"/>
              <a:t>ET Partitioning</a:t>
            </a:r>
          </a:p>
          <a:p>
            <a:r>
              <a:rPr lang="en-US" dirty="0" smtClean="0"/>
              <a:t>Primary ET component = </a:t>
            </a:r>
            <a:r>
              <a:rPr lang="en-US" dirty="0" err="1" smtClean="0"/>
              <a:t>Esoil</a:t>
            </a:r>
            <a:r>
              <a:rPr lang="en-US" dirty="0" smtClean="0"/>
              <a:t> (60%)</a:t>
            </a:r>
            <a:endParaRPr lang="en-US" dirty="0"/>
          </a:p>
          <a:p>
            <a:r>
              <a:rPr lang="en-US" dirty="0" smtClean="0"/>
              <a:t>Desert </a:t>
            </a:r>
            <a:r>
              <a:rPr lang="en-US" dirty="0" err="1" smtClean="0"/>
              <a:t>Shrublands</a:t>
            </a:r>
            <a:r>
              <a:rPr lang="en-US" dirty="0" smtClean="0"/>
              <a:t> = </a:t>
            </a:r>
            <a:r>
              <a:rPr lang="en-US" dirty="0" err="1" smtClean="0"/>
              <a:t>Esoil</a:t>
            </a:r>
            <a:endParaRPr lang="en-US" dirty="0" smtClean="0"/>
          </a:p>
          <a:p>
            <a:r>
              <a:rPr lang="en-US" dirty="0" smtClean="0"/>
              <a:t>Mountain Forests = Transp.</a:t>
            </a:r>
          </a:p>
          <a:p>
            <a:pPr marL="118872" indent="0">
              <a:buNone/>
            </a:pPr>
            <a:r>
              <a:rPr lang="en-US" dirty="0" smtClean="0"/>
              <a:t>ET-P relationships</a:t>
            </a:r>
          </a:p>
          <a:p>
            <a:r>
              <a:rPr lang="en-US" dirty="0" err="1" smtClean="0"/>
              <a:t>Esoil</a:t>
            </a:r>
            <a:r>
              <a:rPr lang="en-US" dirty="0" smtClean="0"/>
              <a:t> (</a:t>
            </a:r>
            <a:r>
              <a:rPr lang="en-US" dirty="0" err="1" smtClean="0"/>
              <a:t>shrublands</a:t>
            </a:r>
            <a:r>
              <a:rPr lang="en-US" dirty="0" smtClean="0"/>
              <a:t>) controlled by current season’s P</a:t>
            </a:r>
          </a:p>
          <a:p>
            <a:r>
              <a:rPr lang="en-US" dirty="0" err="1" smtClean="0"/>
              <a:t>Transp</a:t>
            </a:r>
            <a:r>
              <a:rPr lang="en-US" dirty="0" smtClean="0"/>
              <a:t> (forests) controlled by previous season’s P</a:t>
            </a:r>
          </a:p>
          <a:p>
            <a:r>
              <a:rPr lang="en-US" dirty="0" smtClean="0"/>
              <a:t>ET over irrigated croplands is not controlled by P</a:t>
            </a:r>
          </a:p>
          <a:p>
            <a:pPr marL="118872" indent="0">
              <a:buNone/>
            </a:pPr>
            <a:r>
              <a:rPr lang="en-US" b="1" i="1" dirty="0" smtClean="0"/>
              <a:t>Implications for P-recycling and forecast skill?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working on incorporating VIC into WRF-Hydro (collaboration with Bart </a:t>
            </a:r>
            <a:r>
              <a:rPr lang="en-US" dirty="0" err="1" smtClean="0"/>
              <a:t>Nijssen</a:t>
            </a:r>
            <a:r>
              <a:rPr lang="en-US" dirty="0" smtClean="0"/>
              <a:t> at UW)</a:t>
            </a:r>
          </a:p>
          <a:p>
            <a:r>
              <a:rPr lang="en-US" dirty="0" smtClean="0"/>
              <a:t>Examine impacts of land cover/use change on ET-P coupling in </a:t>
            </a:r>
            <a:r>
              <a:rPr lang="en-US" smtClean="0"/>
              <a:t>NAM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7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T. Bohn is supported by </a:t>
            </a:r>
            <a:r>
              <a:rPr lang="en-US" dirty="0"/>
              <a:t>G</a:t>
            </a:r>
            <a:r>
              <a:rPr lang="en-US" dirty="0" smtClean="0"/>
              <a:t>rant </a:t>
            </a:r>
            <a:r>
              <a:rPr lang="en-US" dirty="0"/>
              <a:t>1216037 from the U.S. National Science Foundation (NSF) Science, Engineering and Education for Sustainability (SEES) Post-Doctoral Fellowship </a:t>
            </a:r>
            <a:r>
              <a:rPr lang="en-US" dirty="0" smtClean="0"/>
              <a:t>program.</a:t>
            </a:r>
          </a:p>
          <a:p>
            <a:r>
              <a:rPr lang="en-US" dirty="0"/>
              <a:t>This material is based upon work supported by the National Science Foundation under Grant SES-0951366, Decision Center for a Desert City II: Urban Climate </a:t>
            </a:r>
            <a:r>
              <a:rPr lang="en-US" dirty="0" smtClean="0"/>
              <a:t>Adaptation.</a:t>
            </a:r>
            <a:r>
              <a:rPr lang="en-US" dirty="0"/>
              <a:t> </a:t>
            </a:r>
            <a:endParaRPr lang="en-US" dirty="0" smtClean="0"/>
          </a:p>
          <a:p>
            <a:pPr marL="118872" indent="0">
              <a:buNone/>
            </a:pPr>
            <a:endParaRPr lang="en-US" sz="2200" dirty="0" smtClean="0"/>
          </a:p>
          <a:p>
            <a:pPr marL="118872" indent="0">
              <a:buNone/>
            </a:pPr>
            <a:r>
              <a:rPr lang="en-US" sz="2200" dirty="0" smtClean="0"/>
              <a:t>Bohn, T. J., and E. R. </a:t>
            </a:r>
            <a:r>
              <a:rPr lang="en-US" sz="2200" dirty="0" err="1" smtClean="0"/>
              <a:t>Vivoni</a:t>
            </a:r>
            <a:r>
              <a:rPr lang="en-US" sz="2200" dirty="0" smtClean="0"/>
              <a:t>, 2015: A Process-Based Characterization of Evapotranspiration Sources in the North American Monsoon Region, Water Resources Research (in review).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Land-Atmosphere Coupling (ET-P)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077200" cy="531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6248400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GLACE - </a:t>
            </a:r>
            <a:r>
              <a:rPr lang="en-US" b="1" dirty="0" err="1" smtClean="0"/>
              <a:t>Koster</a:t>
            </a:r>
            <a:r>
              <a:rPr lang="en-US" b="1" dirty="0" smtClean="0"/>
              <a:t> et al. (2004)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71800" y="2634734"/>
            <a:ext cx="139172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Great Plains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74" y="2514600"/>
            <a:ext cx="193695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North American Monsoon (NAM) Region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2877235"/>
            <a:ext cx="381000" cy="323165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75851" y="3200400"/>
            <a:ext cx="1101213" cy="219417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077064" y="3304148"/>
            <a:ext cx="361336" cy="658251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67664" y="3223735"/>
            <a:ext cx="334273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Higher-resolution studies: 40% P-recycling in the NAM region (Hu and Dominguez,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14600"/>
            <a:ext cx="8715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Moisture Transport in Monsoon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524000"/>
            <a:ext cx="8715375" cy="10792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Dominguez et al (2008) analyzed monsoon moisture transport, using NARR + analytical model</a:t>
            </a:r>
          </a:p>
          <a:p>
            <a:r>
              <a:rPr lang="en-US" dirty="0" smtClean="0"/>
              <a:t>Recycling ratios of up to 25%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4313" y="6298992"/>
            <a:ext cx="8396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Dominguez, F., et al., 2008: Precipitation recycling variability and </a:t>
            </a:r>
            <a:r>
              <a:rPr lang="en-US" sz="1400" dirty="0" err="1" smtClean="0"/>
              <a:t>ecoclimatological</a:t>
            </a:r>
            <a:r>
              <a:rPr lang="en-US" sz="1400" dirty="0" smtClean="0"/>
              <a:t> stability – a study using NARR data. Part II: North American Monsoon region, </a:t>
            </a:r>
            <a:r>
              <a:rPr lang="en-US" sz="1400" i="1" dirty="0" smtClean="0"/>
              <a:t>J. Climate</a:t>
            </a:r>
            <a:r>
              <a:rPr lang="en-US" sz="1400" dirty="0" smtClean="0"/>
              <a:t>, 21, 5187-5203,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10.1175/2008JCLI1760.1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943600"/>
            <a:ext cx="161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Precipitation</a:t>
            </a:r>
            <a:endParaRPr lang="en-US" sz="20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43554" y="2781299"/>
            <a:ext cx="728692" cy="2286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57800" y="5943600"/>
            <a:ext cx="2444900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Moisture Flow Paths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06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741528"/>
                  </p:ext>
                </p:extLst>
              </p:nvPr>
            </p:nvGraphicFramePr>
            <p:xfrm>
              <a:off x="152398" y="1397000"/>
              <a:ext cx="8839202" cy="53075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9802"/>
                    <a:gridCol w="315685"/>
                    <a:gridCol w="1262743"/>
                    <a:gridCol w="1262743"/>
                    <a:gridCol w="1262743"/>
                    <a:gridCol w="1262743"/>
                    <a:gridCol w="1262743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Plant Functional Type (PFT)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N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𝑩𝒊𝒂𝒔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400" b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(mm d</a:t>
                          </a:r>
                          <a:r>
                            <a:rPr lang="en-US" sz="1400" b="1" baseline="300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-1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JJA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𝑩𝒊𝒂𝒔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400" b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[mm d</a:t>
                          </a:r>
                          <a:r>
                            <a:rPr lang="en-US" sz="1400" b="1" baseline="300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-1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] (%)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sz="1400" b="1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>
                                        <a:effectLst/>
                                        <a:latin typeface="Cambria Math"/>
                                        <a:ea typeface="Calibri"/>
                                        <a:cs typeface="Times New Roman"/>
                                      </a:rPr>
                                      <m:t>𝒓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1" i="1">
                                      <a:effectLst/>
                                      <a:latin typeface="Cambria Math"/>
                                      <a:ea typeface="Calibri"/>
                                      <a:cs typeface="Times New Roman"/>
                                    </a:rPr>
                                    <m:t>𝑹𝑴𝑺𝑬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400" b="1">
                              <a:effectLst/>
                              <a:latin typeface="Times New Roman"/>
                              <a:ea typeface="Times New Roman"/>
                              <a:cs typeface="Times New Roman"/>
                            </a:rPr>
                            <a:t> 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(mm d</a:t>
                          </a:r>
                          <a:r>
                            <a:rPr lang="en-US" sz="1400" b="1" baseline="300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-1</a:t>
                          </a: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Median NSE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ENF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-0.1050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-0.0421 (-2)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0.7282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0.7872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0.4947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DBF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-0.0671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-0.2151 (-7)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0.7246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1.2126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0.6351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WSA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-0.0125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-0.1639 (-7)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0.7828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0.8419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0.3806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SAV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0.1533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-0.0972 (-10)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0.7716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0.5651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CSH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-0.2680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-0.3641 (-27)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0.6461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0.6610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0.1450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OSH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-0.1115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-0.1115 (-14)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0.7397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0.6234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0.5305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GRA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-0.0091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-0.1028 (-10)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0.7824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0.8542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0.5331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Maize/Soy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-0.0062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0.0717 (3)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0.8476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0.8022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0.6979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Rainfed Maize/Soy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0.0511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-0.1682 (-6)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0.5793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1.1252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0.2911</a:t>
                          </a:r>
                          <a:r>
                            <a:rPr lang="en-US" sz="14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Rainfed Wheat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-0.0400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0.1352 (7)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0.7478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0.7500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0.4910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Orchard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0.2812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0.2417 (12)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0.6870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0.6911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0.0836</a:t>
                          </a:r>
                          <a:r>
                            <a:rPr lang="en-US" sz="14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Maize/beans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with 35% crop cover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0.2533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0.3527 </a:t>
                          </a:r>
                          <a:r>
                            <a:rPr lang="en-US" sz="1400" dirty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(12)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0.8060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0.6999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0.5955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7741528"/>
                  </p:ext>
                </p:extLst>
              </p:nvPr>
            </p:nvGraphicFramePr>
            <p:xfrm>
              <a:off x="152398" y="1397000"/>
              <a:ext cx="8839202" cy="52764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9802"/>
                    <a:gridCol w="315685"/>
                    <a:gridCol w="1262743"/>
                    <a:gridCol w="1262743"/>
                    <a:gridCol w="1262743"/>
                    <a:gridCol w="1262743"/>
                    <a:gridCol w="1262743"/>
                  </a:tblGrid>
                  <a:tr h="47669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Plant Functional Type (PFT)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N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00000" t="-7692" r="-400483" b="-103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98558" t="-7692" r="-298558" b="-103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400483" t="-7692" r="-200000" b="-103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500483" t="-7692" r="-100000" b="-103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Median NSE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ENF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-0.1050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-0.0421 (-2)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0.7282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0.7872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0.4947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DBF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-0.0671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-0.2151 (-7)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0.7246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1.2126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0.6351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WSA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-0.0125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-0.1639 (-7)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0.7828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0.8419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0.3806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SAV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0.1533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-0.0972 (-10)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0.7716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0.5651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CSH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-0.2680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-0.3641 (-27)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0.6461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0.6610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0.1450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OSH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-0.1115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-0.1115 (-14)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0.7397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0.6234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0.5305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GRA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21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-0.0091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-0.1028 (-10)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0.7824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0.8542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0.5331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Maize/Soy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-0.0062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0.0717 (3)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0.8476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0.8022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0.6979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Rainfed Maize/Soy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0.0511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-0.1682 (-6)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0.5793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1.1252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0.2911</a:t>
                          </a:r>
                          <a:r>
                            <a:rPr lang="en-US" sz="14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Rainfed Wheat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-0.0400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0.1352 (7)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0.7478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0.7500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0.4910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Orchard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0.2812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0.2417 (12)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0.6870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0.6911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0.0836</a:t>
                          </a:r>
                          <a:r>
                            <a:rPr lang="en-US" sz="140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endParaRPr lang="en-US" sz="2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2053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CRO – Irrigated Maize/beans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with 35% crop cover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1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0.2533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0.3527 </a:t>
                          </a:r>
                          <a:r>
                            <a:rPr lang="en-US" sz="1400" dirty="0">
                              <a:effectLst/>
                              <a:latin typeface="Calibri"/>
                              <a:ea typeface="Calibri"/>
                              <a:cs typeface="Times New Roman"/>
                            </a:rPr>
                            <a:t> </a:t>
                          </a: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(12)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0.8060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0.6999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/>
                              <a:ea typeface="Calibri"/>
                              <a:cs typeface="Times New Roman"/>
                            </a:rPr>
                            <a:t>0.5955</a:t>
                          </a:r>
                          <a:endParaRPr lang="en-US" sz="2400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127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2575"/>
            <a:ext cx="91154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 American Monsoon (NAM)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z="1400" smtClean="0"/>
              <a:pPr/>
              <a:t>2</a:t>
            </a:fld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3435927" y="5410200"/>
            <a:ext cx="1066800" cy="685800"/>
          </a:xfrm>
          <a:prstGeom prst="cloud">
            <a:avLst/>
          </a:prstGeom>
          <a:solidFill>
            <a:srgbClr val="00B0F0"/>
          </a:solidFill>
          <a:ln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034145" y="2966606"/>
            <a:ext cx="810491" cy="2301584"/>
          </a:xfrm>
          <a:prstGeom prst="straightConnector1">
            <a:avLst/>
          </a:prstGeom>
          <a:ln w="101600">
            <a:solidFill>
              <a:srgbClr val="0070C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018872" y="3646432"/>
            <a:ext cx="1219200" cy="973281"/>
            <a:chOff x="-1447800" y="2208722"/>
            <a:chExt cx="1219200" cy="973281"/>
          </a:xfrm>
        </p:grpSpPr>
        <p:sp>
          <p:nvSpPr>
            <p:cNvPr id="9" name="Cloud 8"/>
            <p:cNvSpPr/>
            <p:nvPr/>
          </p:nvSpPr>
          <p:spPr>
            <a:xfrm>
              <a:off x="-1447800" y="2208722"/>
              <a:ext cx="1066800" cy="685800"/>
            </a:xfrm>
            <a:prstGeom prst="cloud">
              <a:avLst/>
            </a:prstGeom>
            <a:solidFill>
              <a:srgbClr val="00B0F0"/>
            </a:solidFill>
            <a:ln cmpd="sng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-990600" y="278714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1219200" y="283563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-1115291" y="2802735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-838200" y="283563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-685800" y="2818320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-533400" y="2839103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7543800" y="4019549"/>
            <a:ext cx="1579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Gulf of</a:t>
            </a:r>
          </a:p>
          <a:p>
            <a:r>
              <a:rPr lang="en-US" sz="3600" b="1" dirty="0" smtClean="0"/>
              <a:t>Mexico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52400" y="3684353"/>
            <a:ext cx="1409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Pacific</a:t>
            </a:r>
          </a:p>
          <a:p>
            <a:r>
              <a:rPr lang="en-US" sz="3600" b="1" dirty="0" smtClean="0"/>
              <a:t>Ocean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455938" y="4574501"/>
            <a:ext cx="1256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Surge</a:t>
            </a:r>
            <a:endParaRPr lang="en-US" b="1" dirty="0"/>
          </a:p>
        </p:txBody>
      </p:sp>
      <p:sp>
        <p:nvSpPr>
          <p:cNvPr id="1030" name="TextBox 1029"/>
          <p:cNvSpPr txBox="1"/>
          <p:nvPr/>
        </p:nvSpPr>
        <p:spPr>
          <a:xfrm>
            <a:off x="1981200" y="5410200"/>
            <a:ext cx="1766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Tropical  Moisture</a:t>
            </a:r>
            <a:endParaRPr lang="en-US" sz="32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629673" y="3620869"/>
            <a:ext cx="42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</a:t>
            </a:r>
            <a:endParaRPr lang="en-US" b="1" dirty="0"/>
          </a:p>
        </p:txBody>
      </p:sp>
      <p:sp>
        <p:nvSpPr>
          <p:cNvPr id="1042" name="Curved Right Arrow 1041"/>
          <p:cNvSpPr/>
          <p:nvPr/>
        </p:nvSpPr>
        <p:spPr>
          <a:xfrm rot="9883305">
            <a:off x="3733801" y="2947552"/>
            <a:ext cx="822613" cy="1624448"/>
          </a:xfrm>
          <a:prstGeom prst="curvedRightArrow">
            <a:avLst/>
          </a:prstGeom>
          <a:solidFill>
            <a:srgbClr val="00B0F0"/>
          </a:solidFill>
          <a:ln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28872" y="3467100"/>
            <a:ext cx="638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ET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791000" y="2175377"/>
            <a:ext cx="3612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Summer monsoon provides &gt;50% of annual rainfall here</a:t>
            </a:r>
            <a:endParaRPr lang="en-US" sz="1400" b="1" dirty="0"/>
          </a:p>
        </p:txBody>
      </p:sp>
      <p:sp>
        <p:nvSpPr>
          <p:cNvPr id="8" name="Oval 7"/>
          <p:cNvSpPr/>
          <p:nvPr/>
        </p:nvSpPr>
        <p:spPr>
          <a:xfrm rot="3224467">
            <a:off x="1918571" y="2883330"/>
            <a:ext cx="3520766" cy="2006570"/>
          </a:xfrm>
          <a:prstGeom prst="ellipse">
            <a:avLst/>
          </a:prstGeom>
          <a:noFill/>
          <a:ln w="5080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2256872" y="1969081"/>
            <a:ext cx="1219200" cy="973281"/>
            <a:chOff x="-1447800" y="2208722"/>
            <a:chExt cx="1219200" cy="973281"/>
          </a:xfrm>
        </p:grpSpPr>
        <p:sp>
          <p:nvSpPr>
            <p:cNvPr id="44" name="Cloud 43"/>
            <p:cNvSpPr/>
            <p:nvPr/>
          </p:nvSpPr>
          <p:spPr>
            <a:xfrm>
              <a:off x="-1447800" y="2208722"/>
              <a:ext cx="1066800" cy="685800"/>
            </a:xfrm>
            <a:prstGeom prst="cloud">
              <a:avLst/>
            </a:prstGeom>
            <a:solidFill>
              <a:srgbClr val="00B0F0"/>
            </a:solidFill>
            <a:ln cmpd="sng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-990600" y="278714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-1219200" y="283563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1115291" y="2802735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-838200" y="2835639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-685800" y="2818320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-533400" y="2839103"/>
              <a:ext cx="304800" cy="342900"/>
            </a:xfrm>
            <a:prstGeom prst="line">
              <a:avLst/>
            </a:prstGeom>
            <a:ln w="25400" cmpd="sng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943399" y="5102423"/>
            <a:ext cx="3591001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40% P-recycling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Monsoon highly variable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LSMs disagree on ET 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 smtClean="0"/>
              <a:t>Could better ET improve forecasts?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0472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" grpId="0"/>
      <p:bldP spid="1030" grpId="0"/>
      <p:bldP spid="47" grpId="0"/>
      <p:bldP spid="1042" grpId="0" animBg="1"/>
      <p:bldP spid="41" grpId="0"/>
      <p:bldP spid="8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2575"/>
            <a:ext cx="911542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 Partitioning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922138"/>
            <a:ext cx="2390775" cy="36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2576"/>
            <a:ext cx="3233738" cy="20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48" y="1524000"/>
            <a:ext cx="3214689" cy="201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019800" y="3429000"/>
            <a:ext cx="433388" cy="0"/>
          </a:xfrm>
          <a:prstGeom prst="line">
            <a:avLst/>
          </a:prstGeom>
          <a:ln w="508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56111" y="3048000"/>
            <a:ext cx="77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 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90800" y="3232666"/>
            <a:ext cx="657226" cy="53541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657600" y="3232666"/>
            <a:ext cx="381000" cy="68781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3248026" cy="24387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37" y="4419600"/>
            <a:ext cx="3247531" cy="2438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813" y="1552806"/>
            <a:ext cx="18285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Open </a:t>
            </a:r>
            <a:r>
              <a:rPr lang="en-US" dirty="0" err="1" smtClean="0"/>
              <a:t>Shrublands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86137" y="1524000"/>
            <a:ext cx="8835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48" y="1600200"/>
            <a:ext cx="4476251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Land Cover/Land Use Change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2871833">
            <a:off x="5909852" y="4841179"/>
            <a:ext cx="2729629" cy="311473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871833">
            <a:off x="5956389" y="3789926"/>
            <a:ext cx="1826171" cy="639443"/>
          </a:xfrm>
          <a:prstGeom prst="ellipse">
            <a:avLst/>
          </a:prstGeom>
          <a:noFill/>
          <a:ln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33" y="4801146"/>
            <a:ext cx="504501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Irrigated 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Both winter and summer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7% of land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Ignored in large-scale studies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63231"/>
            <a:ext cx="504146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Deforestation / Pasture Clearing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&gt;10,000 km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in NAM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Most of it since 1970s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endCxn id="6" idx="2"/>
          </p:cNvCxnSpPr>
          <p:nvPr/>
        </p:nvCxnSpPr>
        <p:spPr>
          <a:xfrm>
            <a:off x="4800600" y="1981200"/>
            <a:ext cx="1456290" cy="1451346"/>
          </a:xfrm>
          <a:prstGeom prst="straightConnector1">
            <a:avLst/>
          </a:prstGeom>
          <a:ln w="508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4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42" y="2948226"/>
            <a:ext cx="2659130" cy="19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4" y="2972529"/>
            <a:ext cx="2926543" cy="195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3276600" y="4931910"/>
            <a:ext cx="3582891" cy="972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rot="2871833">
            <a:off x="6543040" y="3749095"/>
            <a:ext cx="1826171" cy="639443"/>
          </a:xfrm>
          <a:prstGeom prst="ellipse">
            <a:avLst/>
          </a:prstGeom>
          <a:noFill/>
          <a:ln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4800600" y="1981200"/>
            <a:ext cx="2042941" cy="1410515"/>
          </a:xfrm>
          <a:prstGeom prst="straightConnector1">
            <a:avLst/>
          </a:prstGeom>
          <a:ln w="50800">
            <a:solidFill>
              <a:srgbClr val="7030A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What are the major sources of ET in the NAM region?</a:t>
            </a:r>
          </a:p>
          <a:p>
            <a:r>
              <a:rPr lang="en-US" i="1" dirty="0" smtClean="0"/>
              <a:t>How do they vary in time/space?</a:t>
            </a:r>
          </a:p>
          <a:p>
            <a:r>
              <a:rPr lang="en-US" i="1" dirty="0" smtClean="0"/>
              <a:t>What are the major underlying mechanisms?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4313" y="5715000"/>
            <a:ext cx="8396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indent="0">
              <a:buNone/>
            </a:pPr>
            <a:r>
              <a:rPr lang="en-US" sz="2000" dirty="0"/>
              <a:t>Bohn, T. J., and E. R. </a:t>
            </a:r>
            <a:r>
              <a:rPr lang="en-US" sz="2000" dirty="0" err="1"/>
              <a:t>Vivoni</a:t>
            </a:r>
            <a:r>
              <a:rPr lang="en-US" sz="2000" dirty="0"/>
              <a:t>, </a:t>
            </a:r>
            <a:r>
              <a:rPr lang="en-US" sz="2000" dirty="0" smtClean="0"/>
              <a:t>2016: </a:t>
            </a:r>
            <a:r>
              <a:rPr lang="en-US" sz="2000" dirty="0"/>
              <a:t>A Process-Based Characterization of Evapotranspiration Sources in the North American Monsoon Region, </a:t>
            </a:r>
            <a:r>
              <a:rPr lang="en-US" sz="2000" i="1" dirty="0" smtClean="0"/>
              <a:t>WRR</a:t>
            </a:r>
            <a:r>
              <a:rPr lang="en-US" sz="2000" dirty="0" smtClean="0"/>
              <a:t>, 52(1), 358-384, </a:t>
            </a:r>
            <a:r>
              <a:rPr lang="en-US" sz="2000" dirty="0" err="1" smtClean="0"/>
              <a:t>doi</a:t>
            </a:r>
            <a:r>
              <a:rPr lang="en-US" sz="2000" dirty="0" smtClean="0"/>
              <a:t>: 10.1002/2015WR017934.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55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 Land Surface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724400" cy="41227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VIC 4.2</a:t>
            </a:r>
          </a:p>
          <a:p>
            <a:r>
              <a:rPr lang="en-US" dirty="0" smtClean="0"/>
              <a:t>Large-scale hydrology model (Liang et al., 1994)</a:t>
            </a:r>
          </a:p>
          <a:p>
            <a:r>
              <a:rPr lang="en-US" dirty="0" smtClean="0"/>
              <a:t>1/16 degree spatial resolution</a:t>
            </a:r>
          </a:p>
          <a:p>
            <a:r>
              <a:rPr lang="en-US" dirty="0" smtClean="0"/>
              <a:t>Hourly time step</a:t>
            </a:r>
          </a:p>
          <a:p>
            <a:r>
              <a:rPr lang="en-US" dirty="0" smtClean="0"/>
              <a:t>Solves moisture and energy balances</a:t>
            </a:r>
          </a:p>
          <a:p>
            <a:r>
              <a:rPr lang="en-US" dirty="0" smtClean="0"/>
              <a:t>Mosaic of land cover “tiles”</a:t>
            </a:r>
          </a:p>
          <a:p>
            <a:r>
              <a:rPr lang="en-US" dirty="0" smtClean="0"/>
              <a:t>Calibrated over Mexico by Zhu et al. (2007)</a:t>
            </a:r>
          </a:p>
        </p:txBody>
      </p:sp>
      <p:pic>
        <p:nvPicPr>
          <p:cNvPr id="4" name="Picture 4" descr="VIC_grid_cell_schema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5479" b="4109"/>
          <a:stretch>
            <a:fillRect/>
          </a:stretch>
        </p:blipFill>
        <p:spPr bwMode="auto">
          <a:xfrm>
            <a:off x="4953000" y="1516060"/>
            <a:ext cx="4040188" cy="44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4313" y="5898882"/>
            <a:ext cx="8396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Liang, X., et al., 1994: A simple, hydrologically based model of land surface water and energy fluxes for GSMs,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Geophys</a:t>
            </a:r>
            <a:r>
              <a:rPr lang="en-US" sz="1400" i="1" dirty="0" smtClean="0"/>
              <a:t>. Res.</a:t>
            </a:r>
            <a:r>
              <a:rPr lang="en-US" sz="1400" dirty="0" smtClean="0"/>
              <a:t>, 99(D7), 14415-14428</a:t>
            </a:r>
            <a:r>
              <a:rPr lang="en-US" sz="1600" dirty="0" smtClean="0"/>
              <a:t>.</a:t>
            </a:r>
          </a:p>
          <a:p>
            <a:r>
              <a:rPr lang="en-US" sz="1400" dirty="0" smtClean="0"/>
              <a:t>Zhu, C., et al., 2007: Role of antecedent land surface conditions in warm season precipitation over northwestern Mexico, </a:t>
            </a:r>
            <a:r>
              <a:rPr lang="en-US" sz="1400" i="1" dirty="0" smtClean="0"/>
              <a:t>J. Climate</a:t>
            </a:r>
            <a:r>
              <a:rPr lang="en-US" sz="1400" dirty="0" smtClean="0"/>
              <a:t>,  20, 1774-1791.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82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00400"/>
            <a:ext cx="5583555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VIC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686800" cy="180620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400" dirty="0" smtClean="0"/>
              <a:t>Implement </a:t>
            </a:r>
            <a:r>
              <a:rPr lang="en-US" sz="2400" b="1" i="1" dirty="0" smtClean="0"/>
              <a:t>clumped</a:t>
            </a:r>
            <a:r>
              <a:rPr lang="en-US" sz="2400" dirty="0" smtClean="0"/>
              <a:t> vegetation scheme</a:t>
            </a:r>
          </a:p>
          <a:p>
            <a:r>
              <a:rPr lang="en-US" sz="2400" dirty="0" smtClean="0"/>
              <a:t>Allows evaporation from exposed soil between plants</a:t>
            </a:r>
          </a:p>
          <a:p>
            <a:r>
              <a:rPr lang="en-US" sz="2400" dirty="0" smtClean="0"/>
              <a:t>Veg canopy cover fraction </a:t>
            </a:r>
            <a:r>
              <a:rPr lang="en-US" sz="2400" b="1" i="1" dirty="0" err="1" smtClean="0"/>
              <a:t>f</a:t>
            </a:r>
            <a:r>
              <a:rPr lang="en-US" sz="2400" b="1" i="1" baseline="-25000" dirty="0" err="1" smtClean="0"/>
              <a:t>v</a:t>
            </a:r>
            <a:r>
              <a:rPr lang="en-US" sz="2400" dirty="0" smtClean="0"/>
              <a:t> derived from NDVI</a:t>
            </a:r>
          </a:p>
          <a:p>
            <a:r>
              <a:rPr lang="en-US" sz="2400" b="1" i="1" dirty="0" err="1" smtClean="0"/>
              <a:t>E</a:t>
            </a:r>
            <a:r>
              <a:rPr lang="en-US" sz="2400" b="1" i="1" baseline="-25000" dirty="0" err="1" smtClean="0"/>
              <a:t>soil</a:t>
            </a:r>
            <a:r>
              <a:rPr lang="en-US" sz="2400" dirty="0" smtClean="0"/>
              <a:t> taken from ARNO model (</a:t>
            </a:r>
            <a:r>
              <a:rPr lang="en-US" sz="2400" dirty="0" err="1" smtClean="0"/>
              <a:t>Francini</a:t>
            </a:r>
            <a:r>
              <a:rPr lang="en-US" sz="2400" dirty="0" smtClean="0"/>
              <a:t> and </a:t>
            </a:r>
            <a:r>
              <a:rPr lang="en-US" sz="2400" dirty="0" err="1" smtClean="0"/>
              <a:t>Pacciani</a:t>
            </a:r>
            <a:r>
              <a:rPr lang="en-US" sz="2400" dirty="0" smtClean="0"/>
              <a:t> 1991)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t>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4313" y="6248400"/>
            <a:ext cx="839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Francini</a:t>
            </a:r>
            <a:r>
              <a:rPr lang="en-US" sz="1400" dirty="0" smtClean="0"/>
              <a:t> and </a:t>
            </a:r>
            <a:r>
              <a:rPr lang="en-US" sz="1400" dirty="0" err="1" smtClean="0"/>
              <a:t>Pacciani</a:t>
            </a:r>
            <a:r>
              <a:rPr lang="en-US" sz="1400" dirty="0" smtClean="0"/>
              <a:t>., 1991: Comparative analysis of several conceptual rainfall-runoff models, J. </a:t>
            </a:r>
            <a:r>
              <a:rPr lang="en-US" sz="1400" dirty="0" err="1" smtClean="0"/>
              <a:t>Hydrol</a:t>
            </a:r>
            <a:r>
              <a:rPr lang="en-US" sz="1400" dirty="0" smtClean="0"/>
              <a:t>., 122, 161-219.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1" y="5257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Bohn and </a:t>
            </a:r>
            <a:r>
              <a:rPr lang="en-US" dirty="0" err="1" smtClean="0"/>
              <a:t>Vivoni</a:t>
            </a:r>
            <a:r>
              <a:rPr lang="en-US" dirty="0" smtClean="0"/>
              <a:t>, WRR (2016)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12457" y="3200400"/>
            <a:ext cx="2695098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9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VIC Modifications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25609"/>
          </a:xfrm>
        </p:spPr>
        <p:txBody>
          <a:bodyPr/>
          <a:lstStyle/>
          <a:p>
            <a:r>
              <a:rPr lang="en-US" dirty="0" smtClean="0"/>
              <a:t>Read time series of vegetation characteristics (2000-2012) as forcing variables:</a:t>
            </a:r>
          </a:p>
          <a:p>
            <a:pPr lvl="1"/>
            <a:r>
              <a:rPr lang="en-US" dirty="0" smtClean="0"/>
              <a:t>NDVI: MODIS 16-day 500m</a:t>
            </a:r>
          </a:p>
          <a:p>
            <a:pPr lvl="1"/>
            <a:r>
              <a:rPr lang="en-US" dirty="0" smtClean="0"/>
              <a:t>LAI: MODIS 8-day 1000m</a:t>
            </a:r>
          </a:p>
          <a:p>
            <a:pPr lvl="1"/>
            <a:r>
              <a:rPr lang="en-US" dirty="0" smtClean="0"/>
              <a:t>Albedo: MODIS 16-day 500m</a:t>
            </a:r>
          </a:p>
          <a:p>
            <a:r>
              <a:rPr lang="en-US" dirty="0" smtClean="0"/>
              <a:t>Irrigation</a:t>
            </a:r>
          </a:p>
          <a:p>
            <a:pPr lvl="1"/>
            <a:r>
              <a:rPr lang="en-US" dirty="0" smtClean="0"/>
              <a:t>Scheme of </a:t>
            </a:r>
            <a:r>
              <a:rPr lang="en-US" dirty="0" err="1" smtClean="0"/>
              <a:t>Haddeland</a:t>
            </a:r>
            <a:r>
              <a:rPr lang="en-US" dirty="0" smtClean="0"/>
              <a:t> et al. (2006)</a:t>
            </a:r>
          </a:p>
          <a:p>
            <a:pPr lvl="1"/>
            <a:r>
              <a:rPr lang="en-US" dirty="0" smtClean="0"/>
              <a:t>Crop/Fallow Fraction derived from MODIS </a:t>
            </a:r>
            <a:r>
              <a:rPr lang="en-US" dirty="0" err="1" smtClean="0"/>
              <a:t>reflectances</a:t>
            </a:r>
            <a:r>
              <a:rPr lang="en-US" dirty="0" smtClean="0"/>
              <a:t> (</a:t>
            </a:r>
            <a:r>
              <a:rPr lang="en-US" dirty="0" err="1" smtClean="0"/>
              <a:t>Lobell</a:t>
            </a:r>
            <a:r>
              <a:rPr lang="en-US" dirty="0" smtClean="0"/>
              <a:t> and Asner, 2004)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7977-EE50-4BF3-AE6A-540756A0584B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03462" y="3200400"/>
            <a:ext cx="449138" cy="0"/>
          </a:xfrm>
          <a:prstGeom prst="line">
            <a:avLst/>
          </a:prstGeom>
          <a:ln w="254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4313" y="5943600"/>
            <a:ext cx="839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Haddeland</a:t>
            </a:r>
            <a:r>
              <a:rPr lang="en-US" sz="1400" dirty="0" smtClean="0"/>
              <a:t>, I., et al., 2006: Effects of irrigation on the water and energy balances of the Colorado and Mekong river basins,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Hydrol</a:t>
            </a:r>
            <a:r>
              <a:rPr lang="en-US" sz="1400" i="1" dirty="0" smtClean="0"/>
              <a:t>.</a:t>
            </a:r>
            <a:r>
              <a:rPr lang="en-US" sz="1400" dirty="0" smtClean="0"/>
              <a:t>, 324(1), 210-223.</a:t>
            </a:r>
          </a:p>
          <a:p>
            <a:r>
              <a:rPr lang="en-US" sz="1400" dirty="0" smtClean="0"/>
              <a:t>Lobell and Asner, 2004: Cropland distributions from temporal </a:t>
            </a:r>
            <a:r>
              <a:rPr lang="en-US" sz="1400" dirty="0" err="1" smtClean="0"/>
              <a:t>unmixing</a:t>
            </a:r>
            <a:r>
              <a:rPr lang="en-US" sz="1400" dirty="0" smtClean="0"/>
              <a:t> of MODIS data, </a:t>
            </a:r>
            <a:r>
              <a:rPr lang="en-US" sz="1400" i="1" dirty="0" smtClean="0"/>
              <a:t>Rem. Sens. </a:t>
            </a:r>
            <a:r>
              <a:rPr lang="en-US" sz="1400" i="1" dirty="0" err="1" smtClean="0"/>
              <a:t>Env</a:t>
            </a:r>
            <a:r>
              <a:rPr lang="en-US" sz="1400" i="1" dirty="0" smtClean="0"/>
              <a:t>.</a:t>
            </a:r>
            <a:r>
              <a:rPr lang="en-US" sz="1400" dirty="0" smtClean="0"/>
              <a:t>, 93(3), 412-422.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29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11237</TotalTime>
  <Words>1655</Words>
  <Application>Microsoft Office PowerPoint</Application>
  <PresentationFormat>On-screen Show (4:3)</PresentationFormat>
  <Paragraphs>411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Module</vt:lpstr>
      <vt:lpstr>Enhancing the Variable Infiltration Capacity Model to Account for Natural and Anthropogenic Impacts on Evapotranspiration in the North American Monsoon Region</vt:lpstr>
      <vt:lpstr>Importance of Accurate ET in Land Surface Models</vt:lpstr>
      <vt:lpstr>North American Monsoon (NAM)</vt:lpstr>
      <vt:lpstr>ET Partitioning</vt:lpstr>
      <vt:lpstr>Land Cover/Land Use Change</vt:lpstr>
      <vt:lpstr>Science Questions</vt:lpstr>
      <vt:lpstr>VIC Land Surface Model</vt:lpstr>
      <vt:lpstr>VIC Modifications</vt:lpstr>
      <vt:lpstr>VIC Modifications</vt:lpstr>
      <vt:lpstr>PVI-Crop Area Relationship</vt:lpstr>
      <vt:lpstr>Timeseries of Crop Areas</vt:lpstr>
      <vt:lpstr>Model Validation: Eddy Covariance Towers</vt:lpstr>
      <vt:lpstr>Gridded Meteorological Inputs</vt:lpstr>
      <vt:lpstr>VIC ET, 2000-2012</vt:lpstr>
      <vt:lpstr>Comparison with Other Products</vt:lpstr>
      <vt:lpstr>Small Basin ET/P Ratios</vt:lpstr>
      <vt:lpstr>Other Gridded ET Products, 2000-2012</vt:lpstr>
      <vt:lpstr>Annual ET Partitioning</vt:lpstr>
      <vt:lpstr>Seasonal Cycle</vt:lpstr>
      <vt:lpstr>Temporal Response of Land Cover</vt:lpstr>
      <vt:lpstr>Conclusions</vt:lpstr>
      <vt:lpstr>Conclusions</vt:lpstr>
      <vt:lpstr>Future Work</vt:lpstr>
      <vt:lpstr>Thank You</vt:lpstr>
      <vt:lpstr>Land-Atmosphere Coupling (ET-P)</vt:lpstr>
      <vt:lpstr>Moisture Transport in Monsoon</vt:lpstr>
      <vt:lpstr>Performance Statistics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AGU talk</dc:title>
  <dc:creator>Owner</dc:creator>
  <cp:lastModifiedBy>Youlong Xia</cp:lastModifiedBy>
  <cp:revision>492</cp:revision>
  <dcterms:created xsi:type="dcterms:W3CDTF">2013-10-04T02:24:23Z</dcterms:created>
  <dcterms:modified xsi:type="dcterms:W3CDTF">2016-02-18T16:23:45Z</dcterms:modified>
</cp:coreProperties>
</file>